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75" r:id="rId10"/>
    <p:sldId id="277" r:id="rId11"/>
    <p:sldId id="265" r:id="rId12"/>
    <p:sldId id="266" r:id="rId13"/>
    <p:sldId id="268" r:id="rId14"/>
    <p:sldId id="267" r:id="rId15"/>
    <p:sldId id="270" r:id="rId16"/>
    <p:sldId id="271" r:id="rId17"/>
    <p:sldId id="272" r:id="rId18"/>
    <p:sldId id="273" r:id="rId19"/>
    <p:sldId id="274" r:id="rId20"/>
    <p:sldId id="278" r:id="rId21"/>
    <p:sldId id="279" r:id="rId22"/>
    <p:sldId id="280" r:id="rId23"/>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94660"/>
  </p:normalViewPr>
  <p:slideViewPr>
    <p:cSldViewPr>
      <p:cViewPr>
        <p:scale>
          <a:sx n="77" d="100"/>
          <a:sy n="77" d="100"/>
        </p:scale>
        <p:origin x="-984" y="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408CA93-8B84-430C-802C-40FC97E2A461}" type="datetimeFigureOut">
              <a:rPr lang="bs-Latn-BA" smtClean="0"/>
              <a:pPr/>
              <a:t>20.1.2015</a:t>
            </a:fld>
            <a:endParaRPr lang="bs-Latn-B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bs-Latn-B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DB37177-D1C8-4803-A9EE-0CF06B1DFA3F}" type="slidenum">
              <a:rPr lang="bs-Latn-BA" smtClean="0"/>
              <a:pPr/>
              <a:t>‹#›</a:t>
            </a:fld>
            <a:endParaRPr lang="bs-Latn-B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408CA93-8B84-430C-802C-40FC97E2A461}" type="datetimeFigureOut">
              <a:rPr lang="bs-Latn-BA" smtClean="0"/>
              <a:pPr/>
              <a:t>20.1.2015</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FDB37177-D1C8-4803-A9EE-0CF06B1DFA3F}" type="slidenum">
              <a:rPr lang="bs-Latn-BA" smtClean="0"/>
              <a:pPr/>
              <a:t>‹#›</a:t>
            </a:fld>
            <a:endParaRPr lang="bs-Latn-B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408CA93-8B84-430C-802C-40FC97E2A461}" type="datetimeFigureOut">
              <a:rPr lang="bs-Latn-BA" smtClean="0"/>
              <a:pPr/>
              <a:t>20.1.2015</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FDB37177-D1C8-4803-A9EE-0CF06B1DFA3F}" type="slidenum">
              <a:rPr lang="bs-Latn-BA" smtClean="0"/>
              <a:pPr/>
              <a:t>‹#›</a:t>
            </a:fld>
            <a:endParaRPr lang="bs-Latn-B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408CA93-8B84-430C-802C-40FC97E2A461}" type="datetimeFigureOut">
              <a:rPr lang="bs-Latn-BA" smtClean="0"/>
              <a:pPr/>
              <a:t>20.1.2015</a:t>
            </a:fld>
            <a:endParaRPr lang="bs-Latn-BA"/>
          </a:p>
        </p:txBody>
      </p:sp>
      <p:sp>
        <p:nvSpPr>
          <p:cNvPr id="6" name="Footer Placeholder 5"/>
          <p:cNvSpPr>
            <a:spLocks noGrp="1"/>
          </p:cNvSpPr>
          <p:nvPr>
            <p:ph type="ftr" sz="quarter" idx="11"/>
          </p:nvPr>
        </p:nvSpPr>
        <p:spPr/>
        <p:txBody>
          <a:bodyPr/>
          <a:lstStyle>
            <a:extLst/>
          </a:lstStyle>
          <a:p>
            <a:endParaRPr lang="bs-Latn-BA"/>
          </a:p>
        </p:txBody>
      </p:sp>
      <p:sp>
        <p:nvSpPr>
          <p:cNvPr id="7" name="Slide Number Placeholder 6"/>
          <p:cNvSpPr>
            <a:spLocks noGrp="1"/>
          </p:cNvSpPr>
          <p:nvPr>
            <p:ph type="sldNum" sz="quarter" idx="12"/>
          </p:nvPr>
        </p:nvSpPr>
        <p:spPr/>
        <p:txBody>
          <a:bodyPr/>
          <a:lstStyle>
            <a:extLst/>
          </a:lstStyle>
          <a:p>
            <a:fld id="{FDB37177-D1C8-4803-A9EE-0CF06B1DFA3F}" type="slidenum">
              <a:rPr lang="bs-Latn-BA" smtClean="0"/>
              <a:pPr/>
              <a:t>‹#›</a:t>
            </a:fld>
            <a:endParaRPr lang="bs-Latn-B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408CA93-8B84-430C-802C-40FC97E2A461}" type="datetimeFigureOut">
              <a:rPr lang="bs-Latn-BA" smtClean="0"/>
              <a:pPr/>
              <a:t>20.1.2015</a:t>
            </a:fld>
            <a:endParaRPr lang="bs-Latn-BA"/>
          </a:p>
        </p:txBody>
      </p:sp>
      <p:sp>
        <p:nvSpPr>
          <p:cNvPr id="8" name="Footer Placeholder 7"/>
          <p:cNvSpPr>
            <a:spLocks noGrp="1"/>
          </p:cNvSpPr>
          <p:nvPr>
            <p:ph type="ftr" sz="quarter" idx="11"/>
          </p:nvPr>
        </p:nvSpPr>
        <p:spPr/>
        <p:txBody>
          <a:bodyPr/>
          <a:lstStyle>
            <a:extLst/>
          </a:lstStyle>
          <a:p>
            <a:endParaRPr lang="bs-Latn-BA"/>
          </a:p>
        </p:txBody>
      </p:sp>
      <p:sp>
        <p:nvSpPr>
          <p:cNvPr id="9" name="Slide Number Placeholder 8"/>
          <p:cNvSpPr>
            <a:spLocks noGrp="1"/>
          </p:cNvSpPr>
          <p:nvPr>
            <p:ph type="sldNum" sz="quarter" idx="12"/>
          </p:nvPr>
        </p:nvSpPr>
        <p:spPr/>
        <p:txBody>
          <a:bodyPr/>
          <a:lstStyle>
            <a:extLst/>
          </a:lstStyle>
          <a:p>
            <a:fld id="{FDB37177-D1C8-4803-A9EE-0CF06B1DFA3F}" type="slidenum">
              <a:rPr lang="bs-Latn-BA" smtClean="0"/>
              <a:pPr/>
              <a:t>‹#›</a:t>
            </a:fld>
            <a:endParaRPr lang="bs-Latn-B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408CA93-8B84-430C-802C-40FC97E2A461}" type="datetimeFigureOut">
              <a:rPr lang="bs-Latn-BA" smtClean="0"/>
              <a:pPr/>
              <a:t>20.1.2015</a:t>
            </a:fld>
            <a:endParaRPr lang="bs-Latn-BA"/>
          </a:p>
        </p:txBody>
      </p:sp>
      <p:sp>
        <p:nvSpPr>
          <p:cNvPr id="4" name="Footer Placeholder 3"/>
          <p:cNvSpPr>
            <a:spLocks noGrp="1"/>
          </p:cNvSpPr>
          <p:nvPr>
            <p:ph type="ftr" sz="quarter" idx="11"/>
          </p:nvPr>
        </p:nvSpPr>
        <p:spPr/>
        <p:txBody>
          <a:bodyPr/>
          <a:lstStyle>
            <a:extLst/>
          </a:lstStyle>
          <a:p>
            <a:endParaRPr lang="bs-Latn-BA"/>
          </a:p>
        </p:txBody>
      </p:sp>
      <p:sp>
        <p:nvSpPr>
          <p:cNvPr id="5" name="Slide Number Placeholder 4"/>
          <p:cNvSpPr>
            <a:spLocks noGrp="1"/>
          </p:cNvSpPr>
          <p:nvPr>
            <p:ph type="sldNum" sz="quarter" idx="12"/>
          </p:nvPr>
        </p:nvSpPr>
        <p:spPr/>
        <p:txBody>
          <a:bodyPr/>
          <a:lstStyle>
            <a:extLst/>
          </a:lstStyle>
          <a:p>
            <a:fld id="{FDB37177-D1C8-4803-A9EE-0CF06B1DFA3F}" type="slidenum">
              <a:rPr lang="bs-Latn-BA" smtClean="0"/>
              <a:pPr/>
              <a:t>‹#›</a:t>
            </a:fld>
            <a:endParaRPr lang="bs-Latn-B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408CA93-8B84-430C-802C-40FC97E2A461}" type="datetimeFigureOut">
              <a:rPr lang="bs-Latn-BA" smtClean="0"/>
              <a:pPr/>
              <a:t>20.1.2015</a:t>
            </a:fld>
            <a:endParaRPr lang="bs-Latn-BA"/>
          </a:p>
        </p:txBody>
      </p:sp>
      <p:sp>
        <p:nvSpPr>
          <p:cNvPr id="3" name="Footer Placeholder 2"/>
          <p:cNvSpPr>
            <a:spLocks noGrp="1"/>
          </p:cNvSpPr>
          <p:nvPr>
            <p:ph type="ftr" sz="quarter" idx="11"/>
          </p:nvPr>
        </p:nvSpPr>
        <p:spPr/>
        <p:txBody>
          <a:bodyPr/>
          <a:lstStyle>
            <a:extLst/>
          </a:lstStyle>
          <a:p>
            <a:endParaRPr lang="bs-Latn-BA"/>
          </a:p>
        </p:txBody>
      </p:sp>
      <p:sp>
        <p:nvSpPr>
          <p:cNvPr id="4" name="Slide Number Placeholder 3"/>
          <p:cNvSpPr>
            <a:spLocks noGrp="1"/>
          </p:cNvSpPr>
          <p:nvPr>
            <p:ph type="sldNum" sz="quarter" idx="12"/>
          </p:nvPr>
        </p:nvSpPr>
        <p:spPr/>
        <p:txBody>
          <a:bodyPr/>
          <a:lstStyle>
            <a:extLst/>
          </a:lstStyle>
          <a:p>
            <a:fld id="{FDB37177-D1C8-4803-A9EE-0CF06B1DFA3F}" type="slidenum">
              <a:rPr lang="bs-Latn-BA" smtClean="0"/>
              <a:pPr/>
              <a:t>‹#›</a:t>
            </a:fld>
            <a:endParaRPr lang="bs-Latn-B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408CA93-8B84-430C-802C-40FC97E2A461}" type="datetimeFigureOut">
              <a:rPr lang="bs-Latn-BA" smtClean="0"/>
              <a:pPr/>
              <a:t>20.1.2015</a:t>
            </a:fld>
            <a:endParaRPr lang="bs-Latn-BA"/>
          </a:p>
        </p:txBody>
      </p:sp>
      <p:sp>
        <p:nvSpPr>
          <p:cNvPr id="6" name="Footer Placeholder 5"/>
          <p:cNvSpPr>
            <a:spLocks noGrp="1"/>
          </p:cNvSpPr>
          <p:nvPr>
            <p:ph type="ftr" sz="quarter" idx="11"/>
          </p:nvPr>
        </p:nvSpPr>
        <p:spPr/>
        <p:txBody>
          <a:bodyPr/>
          <a:lstStyle>
            <a:extLst/>
          </a:lstStyle>
          <a:p>
            <a:endParaRPr lang="bs-Latn-BA"/>
          </a:p>
        </p:txBody>
      </p:sp>
      <p:sp>
        <p:nvSpPr>
          <p:cNvPr id="7" name="Slide Number Placeholder 6"/>
          <p:cNvSpPr>
            <a:spLocks noGrp="1"/>
          </p:cNvSpPr>
          <p:nvPr>
            <p:ph type="sldNum" sz="quarter" idx="12"/>
          </p:nvPr>
        </p:nvSpPr>
        <p:spPr/>
        <p:txBody>
          <a:bodyPr/>
          <a:lstStyle>
            <a:extLst/>
          </a:lstStyle>
          <a:p>
            <a:fld id="{FDB37177-D1C8-4803-A9EE-0CF06B1DFA3F}" type="slidenum">
              <a:rPr lang="bs-Latn-BA" smtClean="0"/>
              <a:pPr/>
              <a:t>‹#›</a:t>
            </a:fld>
            <a:endParaRPr lang="bs-Latn-B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408CA93-8B84-430C-802C-40FC97E2A461}" type="datetimeFigureOut">
              <a:rPr lang="bs-Latn-BA" smtClean="0"/>
              <a:pPr/>
              <a:t>20.1.2015</a:t>
            </a:fld>
            <a:endParaRPr lang="bs-Latn-B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bs-Latn-B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DB37177-D1C8-4803-A9EE-0CF06B1DFA3F}" type="slidenum">
              <a:rPr lang="bs-Latn-BA" smtClean="0"/>
              <a:pPr/>
              <a:t>‹#›</a:t>
            </a:fld>
            <a:endParaRPr lang="bs-Latn-B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408CA93-8B84-430C-802C-40FC97E2A461}" type="datetimeFigureOut">
              <a:rPr lang="bs-Latn-BA" smtClean="0"/>
              <a:pPr/>
              <a:t>20.1.2015</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FDB37177-D1C8-4803-A9EE-0CF06B1DFA3F}" type="slidenum">
              <a:rPr lang="bs-Latn-BA" smtClean="0"/>
              <a:pPr/>
              <a:t>‹#›</a:t>
            </a:fld>
            <a:endParaRPr lang="bs-Latn-B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408CA93-8B84-430C-802C-40FC97E2A461}" type="datetimeFigureOut">
              <a:rPr lang="bs-Latn-BA" smtClean="0"/>
              <a:pPr/>
              <a:t>20.1.2015</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FDB37177-D1C8-4803-A9EE-0CF06B1DFA3F}" type="slidenum">
              <a:rPr lang="bs-Latn-BA" smtClean="0"/>
              <a:pPr/>
              <a:t>‹#›</a:t>
            </a:fld>
            <a:endParaRPr lang="bs-Latn-B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408CA93-8B84-430C-802C-40FC97E2A461}" type="datetimeFigureOut">
              <a:rPr lang="bs-Latn-BA" smtClean="0"/>
              <a:pPr/>
              <a:t>20.1.2015</a:t>
            </a:fld>
            <a:endParaRPr lang="bs-Latn-B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bs-Latn-B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DB37177-D1C8-4803-A9EE-0CF06B1DFA3F}" type="slidenum">
              <a:rPr lang="bs-Latn-BA" smtClean="0"/>
              <a:pPr/>
              <a:t>‹#›</a:t>
            </a:fld>
            <a:endParaRPr lang="bs-Latn-B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bs-Latn-BA" sz="4000" dirty="0" smtClean="0"/>
              <a:t>Retuširanje digitalne slike</a:t>
            </a:r>
            <a:endParaRPr lang="bs-Latn-BA" sz="4000" dirty="0"/>
          </a:p>
        </p:txBody>
      </p:sp>
      <p:sp>
        <p:nvSpPr>
          <p:cNvPr id="3" name="Subtitle 2"/>
          <p:cNvSpPr>
            <a:spLocks noGrp="1"/>
          </p:cNvSpPr>
          <p:nvPr>
            <p:ph type="subTitle" idx="1"/>
          </p:nvPr>
        </p:nvSpPr>
        <p:spPr/>
        <p:txBody>
          <a:bodyPr/>
          <a:lstStyle/>
          <a:p>
            <a:r>
              <a:rPr lang="bs-Latn-BA" dirty="0" smtClean="0"/>
              <a:t>Merhunisa Pajić</a:t>
            </a:r>
            <a:endParaRPr lang="bs-Latn-BA"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bs-Latn-BA" sz="2000" dirty="0" smtClean="0"/>
              <a:t>Šta je retuširanje?</a:t>
            </a:r>
          </a:p>
          <a:p>
            <a:r>
              <a:rPr lang="bs-Latn-BA" sz="2000" dirty="0" smtClean="0"/>
              <a:t>Historija retuširanja</a:t>
            </a:r>
          </a:p>
          <a:p>
            <a:r>
              <a:rPr lang="bs-Latn-BA" sz="2000" dirty="0" smtClean="0"/>
              <a:t>Pojam digitalnog retuširanja</a:t>
            </a:r>
          </a:p>
          <a:p>
            <a:r>
              <a:rPr lang="bs-Latn-BA" sz="2000" dirty="0" smtClean="0"/>
              <a:t>Vrste korekcija digitalne slike</a:t>
            </a:r>
          </a:p>
          <a:p>
            <a:r>
              <a:rPr lang="bs-Latn-BA" sz="2000" dirty="0" smtClean="0"/>
              <a:t>Programi za obradu slika</a:t>
            </a:r>
          </a:p>
          <a:p>
            <a:r>
              <a:rPr lang="bs-Latn-BA" sz="2000" dirty="0" smtClean="0"/>
              <a:t>Primjer retuširanja portreta</a:t>
            </a:r>
          </a:p>
          <a:p>
            <a:r>
              <a:rPr lang="bs-Latn-BA" sz="2000" dirty="0" smtClean="0"/>
              <a:t>Alati za retuširanje u </a:t>
            </a:r>
            <a:r>
              <a:rPr lang="bs-Latn-BA" sz="2000" dirty="0" smtClean="0"/>
              <a:t>Photoshopu</a:t>
            </a:r>
          </a:p>
          <a:p>
            <a:r>
              <a:rPr lang="bs-Latn-BA" sz="2000" dirty="0" smtClean="0"/>
              <a:t>Savjeti i trikovi za obradu digitalne slike</a:t>
            </a:r>
            <a:endParaRPr lang="bs-Latn-BA" sz="2000" dirty="0" smtClean="0"/>
          </a:p>
        </p:txBody>
      </p:sp>
      <p:sp>
        <p:nvSpPr>
          <p:cNvPr id="3" name="Title 2"/>
          <p:cNvSpPr>
            <a:spLocks noGrp="1"/>
          </p:cNvSpPr>
          <p:nvPr>
            <p:ph type="title"/>
          </p:nvPr>
        </p:nvSpPr>
        <p:spPr/>
        <p:txBody>
          <a:bodyPr>
            <a:normAutofit/>
          </a:bodyPr>
          <a:lstStyle/>
          <a:p>
            <a:r>
              <a:rPr lang="bs-Latn-BA" sz="2800" dirty="0" smtClean="0"/>
              <a:t>Sadržaj</a:t>
            </a:r>
            <a:endParaRPr lang="bs-Latn-BA" sz="2800"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bs-Latn-BA" sz="2000" dirty="0" smtClean="0"/>
              <a:t>fr. retoucheur – preraditi, dotjerati, popraviti, naročito fotografiju</a:t>
            </a:r>
          </a:p>
          <a:p>
            <a:r>
              <a:rPr lang="bs-Latn-BA" sz="2000" dirty="0" smtClean="0"/>
              <a:t>Retuširati sliku znači izvršiti korekcije na njoj.</a:t>
            </a:r>
          </a:p>
          <a:p>
            <a:r>
              <a:rPr lang="bs-Latn-BA" sz="2000" dirty="0" smtClean="0"/>
              <a:t>Korekcija slike je niz radnji kojima pravimo izmjene na originalnoj slici s određenim ciljem.</a:t>
            </a:r>
          </a:p>
          <a:p>
            <a:r>
              <a:rPr lang="bs-Latn-BA" sz="2000" dirty="0" smtClean="0"/>
              <a:t>Pod korekcijom slike podrazumijevamo radnje: možemo potamniti ili posvijetliti sliku, izvršiti promjenu oblika objekta na slici, odstraniti ili dodati objekat na sliku, popuniti oštećene dijelove slike, pretvoriti sliku u crtež, skicu.</a:t>
            </a:r>
          </a:p>
          <a:p>
            <a:r>
              <a:rPr lang="bs-Latn-BA" sz="2000" dirty="0" smtClean="0"/>
              <a:t>Vektorski i rasterski grafički programi</a:t>
            </a:r>
          </a:p>
          <a:p>
            <a:r>
              <a:rPr lang="bs-Latn-BA" sz="2000" dirty="0" smtClean="0"/>
              <a:t>Najpoznatiji rasterski grafički program je Adobe Photoshop</a:t>
            </a:r>
          </a:p>
        </p:txBody>
      </p:sp>
      <p:sp>
        <p:nvSpPr>
          <p:cNvPr id="3" name="Title 2"/>
          <p:cNvSpPr>
            <a:spLocks noGrp="1"/>
          </p:cNvSpPr>
          <p:nvPr>
            <p:ph type="title"/>
          </p:nvPr>
        </p:nvSpPr>
        <p:spPr/>
        <p:txBody>
          <a:bodyPr>
            <a:normAutofit/>
          </a:bodyPr>
          <a:lstStyle/>
          <a:p>
            <a:r>
              <a:rPr lang="bs-Latn-BA" sz="2800" dirty="0" smtClean="0"/>
              <a:t>Šta je retuširanje?</a:t>
            </a:r>
            <a:endParaRPr lang="bs-Latn-BA" sz="2800"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412776"/>
            <a:ext cx="4752528" cy="4896544"/>
          </a:xfrm>
        </p:spPr>
        <p:txBody>
          <a:bodyPr>
            <a:normAutofit/>
          </a:bodyPr>
          <a:lstStyle/>
          <a:p>
            <a:r>
              <a:rPr lang="bs-Latn-BA" sz="1800" dirty="0" smtClean="0"/>
              <a:t>Od samog izuma fotografije do danas raste poreba korisnika za poboljšanjem, obradom i korekcijom slika.</a:t>
            </a:r>
          </a:p>
          <a:p>
            <a:pPr>
              <a:buNone/>
            </a:pPr>
            <a:endParaRPr lang="bs-Latn-BA" sz="1800" dirty="0" smtClean="0"/>
          </a:p>
          <a:p>
            <a:r>
              <a:rPr lang="bs-Latn-BA" sz="1800" dirty="0" smtClean="0"/>
              <a:t>Ručna korekcija – tinta, bojice, četke, kistovi, ugalj, kreda.</a:t>
            </a:r>
          </a:p>
          <a:p>
            <a:pPr>
              <a:buNone/>
            </a:pPr>
            <a:endParaRPr lang="bs-Latn-BA" sz="1800" dirty="0" smtClean="0"/>
          </a:p>
          <a:p>
            <a:r>
              <a:rPr lang="bs-Latn-BA" sz="1800" dirty="0" smtClean="0"/>
              <a:t>Korekcija pri štampanju – dolazi pojavom prvih štamparija i u tu svrhu su se koristili specijalni tonovi boja koji su mogli posvijetliti, potamniti i izoštriti sliku. </a:t>
            </a:r>
          </a:p>
          <a:p>
            <a:pPr>
              <a:buNone/>
            </a:pPr>
            <a:endParaRPr lang="bs-Latn-BA" sz="1800" dirty="0" smtClean="0"/>
          </a:p>
          <a:p>
            <a:r>
              <a:rPr lang="bs-Latn-BA" sz="1800" dirty="0" smtClean="0"/>
              <a:t>Korekcija pomoću računara - nezamjenljiv alat za obradu, sve više programa za obradu slike, kao i online editora za uređivanje slike.</a:t>
            </a:r>
          </a:p>
          <a:p>
            <a:endParaRPr lang="bs-Latn-BA" sz="2000" dirty="0"/>
          </a:p>
        </p:txBody>
      </p:sp>
      <p:sp>
        <p:nvSpPr>
          <p:cNvPr id="3" name="Title 2"/>
          <p:cNvSpPr>
            <a:spLocks noGrp="1"/>
          </p:cNvSpPr>
          <p:nvPr>
            <p:ph type="title"/>
          </p:nvPr>
        </p:nvSpPr>
        <p:spPr/>
        <p:txBody>
          <a:bodyPr>
            <a:normAutofit/>
          </a:bodyPr>
          <a:lstStyle/>
          <a:p>
            <a:r>
              <a:rPr lang="bs-Latn-BA" sz="2800" dirty="0" smtClean="0"/>
              <a:t>Historija retuširanja</a:t>
            </a:r>
            <a:endParaRPr lang="bs-Latn-BA" sz="2800" dirty="0"/>
          </a:p>
        </p:txBody>
      </p:sp>
      <p:pic>
        <p:nvPicPr>
          <p:cNvPr id="4" name="Picture 3" descr="Retus_set.jpg"/>
          <p:cNvPicPr>
            <a:picLocks noChangeAspect="1"/>
          </p:cNvPicPr>
          <p:nvPr/>
        </p:nvPicPr>
        <p:blipFill>
          <a:blip r:embed="rId2" cstate="print"/>
          <a:stretch>
            <a:fillRect/>
          </a:stretch>
        </p:blipFill>
        <p:spPr>
          <a:xfrm>
            <a:off x="5292080" y="1412776"/>
            <a:ext cx="3560812" cy="4536504"/>
          </a:xfrm>
          <a:prstGeom prst="rect">
            <a:avLst/>
          </a:prstGeom>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bs-Latn-BA" sz="2000" dirty="0" smtClean="0"/>
              <a:t>Digitalno retuširanje ili digitalna foto manipulacija – skup svih radnji koje se mogu izvršiti na digitalnoj slici, pri čemu nova slika može imati ili nemati nikakvu sličnost sa originalom, pomoću odg.softvera. Digitalna slika je prikaz dvodimenzionalne slike sa konačnim skupom digitalnih vrijednosti koje se nazivaju pikseli.</a:t>
            </a:r>
          </a:p>
          <a:p>
            <a:endParaRPr lang="bs-Latn-BA" sz="2000" dirty="0" smtClean="0"/>
          </a:p>
          <a:p>
            <a:r>
              <a:rPr lang="bs-Latn-BA" sz="2000" dirty="0" smtClean="0"/>
              <a:t>Tipovi digitalnog retuširanja:</a:t>
            </a:r>
          </a:p>
          <a:p>
            <a:pPr marL="566928" indent="-457200">
              <a:buFont typeface="+mj-lt"/>
              <a:buAutoNum type="arabicPeriod"/>
            </a:pPr>
            <a:r>
              <a:rPr lang="bs-Latn-BA" sz="2000" dirty="0" smtClean="0"/>
              <a:t>Tehničko retuširanje – uklanja nedostatke slike, podrazumijeva podešavanje boje, svjetline, kontrasta, sjene.</a:t>
            </a:r>
          </a:p>
          <a:p>
            <a:pPr marL="566928" indent="-457200">
              <a:buFont typeface="+mj-lt"/>
              <a:buAutoNum type="arabicPeriod"/>
            </a:pPr>
            <a:r>
              <a:rPr lang="bs-Latn-BA" sz="2000" dirty="0" smtClean="0"/>
              <a:t>Kreativno retuširanje – oblik umjetnosti, stvaranje slika za modne časopise, reklame.</a:t>
            </a:r>
          </a:p>
        </p:txBody>
      </p:sp>
      <p:sp>
        <p:nvSpPr>
          <p:cNvPr id="3" name="Title 2"/>
          <p:cNvSpPr>
            <a:spLocks noGrp="1"/>
          </p:cNvSpPr>
          <p:nvPr>
            <p:ph type="title"/>
          </p:nvPr>
        </p:nvSpPr>
        <p:spPr/>
        <p:txBody>
          <a:bodyPr>
            <a:normAutofit/>
          </a:bodyPr>
          <a:lstStyle/>
          <a:p>
            <a:r>
              <a:rPr lang="bs-Latn-BA" sz="2800" dirty="0" smtClean="0"/>
              <a:t>Pojam digitalnog retuširanja i njegovi tipovi</a:t>
            </a:r>
            <a:endParaRPr lang="bs-Latn-BA" sz="2800"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24745"/>
            <a:ext cx="8568952" cy="1656184"/>
          </a:xfrm>
        </p:spPr>
        <p:txBody>
          <a:bodyPr>
            <a:normAutofit lnSpcReduction="10000"/>
          </a:bodyPr>
          <a:lstStyle/>
          <a:p>
            <a:r>
              <a:rPr lang="bs-Latn-BA" sz="2000" dirty="0" smtClean="0"/>
              <a:t>Artističke – watercolor, smudge, blur – ove alate koristimo za dobijanje umjetničke slike, crteža, skice.</a:t>
            </a:r>
          </a:p>
          <a:p>
            <a:r>
              <a:rPr lang="bs-Latn-BA" sz="2000" dirty="0" smtClean="0"/>
              <a:t>Program koji vrši pretvaranje digitalne slike u crtež je FotoSketcher.</a:t>
            </a:r>
          </a:p>
          <a:p>
            <a:r>
              <a:rPr lang="bs-Latn-BA" sz="2000" dirty="0" smtClean="0"/>
              <a:t>Editor se sastoji od dva dijela, moguće je izabrati stil crtanja,prilagoditi kontrast, boju, zatamniti ili posvijetliti crtež, dodati okvir, tekst i sl.</a:t>
            </a:r>
            <a:endParaRPr lang="bs-Latn-BA" sz="2000" dirty="0"/>
          </a:p>
        </p:txBody>
      </p:sp>
      <p:sp>
        <p:nvSpPr>
          <p:cNvPr id="3" name="Title 2"/>
          <p:cNvSpPr>
            <a:spLocks noGrp="1"/>
          </p:cNvSpPr>
          <p:nvPr>
            <p:ph type="title"/>
          </p:nvPr>
        </p:nvSpPr>
        <p:spPr/>
        <p:txBody>
          <a:bodyPr>
            <a:normAutofit/>
          </a:bodyPr>
          <a:lstStyle/>
          <a:p>
            <a:r>
              <a:rPr lang="bs-Latn-BA" sz="2800" dirty="0" smtClean="0"/>
              <a:t>Vrste korekcija digitalne slike</a:t>
            </a:r>
            <a:endParaRPr lang="bs-Latn-BA" sz="2800" dirty="0"/>
          </a:p>
        </p:txBody>
      </p:sp>
      <p:pic>
        <p:nvPicPr>
          <p:cNvPr id="5" name="Picture 4" descr="fotoSketchereditor.bmp"/>
          <p:cNvPicPr>
            <a:picLocks noChangeAspect="1"/>
          </p:cNvPicPr>
          <p:nvPr/>
        </p:nvPicPr>
        <p:blipFill>
          <a:blip r:embed="rId2" cstate="print"/>
          <a:stretch>
            <a:fillRect/>
          </a:stretch>
        </p:blipFill>
        <p:spPr>
          <a:xfrm>
            <a:off x="1547664" y="2657486"/>
            <a:ext cx="7272808" cy="4155890"/>
          </a:xfrm>
          <a:prstGeom prst="rect">
            <a:avLst/>
          </a:prstGeom>
        </p:spPr>
      </p:pic>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481329"/>
            <a:ext cx="8147248" cy="1227591"/>
          </a:xfrm>
        </p:spPr>
        <p:txBody>
          <a:bodyPr>
            <a:normAutofit/>
          </a:bodyPr>
          <a:lstStyle/>
          <a:p>
            <a:r>
              <a:rPr lang="bs-Latn-BA" sz="2000" dirty="0" smtClean="0"/>
              <a:t>Glamour – korekcija portreta, koristi se za pravljenje reklama, naslovnih stranica modnih časopisa. Uklanjaju se nedostaci poput crvenih očiju, lošeg tena, skidanje viška kilograma itd.</a:t>
            </a:r>
          </a:p>
          <a:p>
            <a:endParaRPr lang="bs-Latn-BA" dirty="0"/>
          </a:p>
        </p:txBody>
      </p:sp>
      <p:sp>
        <p:nvSpPr>
          <p:cNvPr id="3" name="Title 2"/>
          <p:cNvSpPr>
            <a:spLocks noGrp="1"/>
          </p:cNvSpPr>
          <p:nvPr>
            <p:ph type="title"/>
          </p:nvPr>
        </p:nvSpPr>
        <p:spPr/>
        <p:txBody>
          <a:bodyPr>
            <a:normAutofit/>
          </a:bodyPr>
          <a:lstStyle/>
          <a:p>
            <a:r>
              <a:rPr lang="bs-Latn-BA" sz="2800" dirty="0" smtClean="0"/>
              <a:t>Vrste korekcija digitalne slike</a:t>
            </a:r>
            <a:endParaRPr lang="bs-Latn-BA" sz="2800" dirty="0"/>
          </a:p>
        </p:txBody>
      </p:sp>
      <p:pic>
        <p:nvPicPr>
          <p:cNvPr id="8" name="Picture 7" descr="PortraitPro1.jpg"/>
          <p:cNvPicPr>
            <a:picLocks noChangeAspect="1"/>
          </p:cNvPicPr>
          <p:nvPr/>
        </p:nvPicPr>
        <p:blipFill>
          <a:blip r:embed="rId2" cstate="print"/>
          <a:stretch>
            <a:fillRect/>
          </a:stretch>
        </p:blipFill>
        <p:spPr>
          <a:xfrm>
            <a:off x="2267744" y="2780928"/>
            <a:ext cx="4733925" cy="3447281"/>
          </a:xfrm>
          <a:prstGeom prst="rect">
            <a:avLst/>
          </a:prstGeom>
        </p:spPr>
      </p:pic>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1083576"/>
          </a:xfrm>
        </p:spPr>
        <p:txBody>
          <a:bodyPr>
            <a:normAutofit/>
          </a:bodyPr>
          <a:lstStyle/>
          <a:p>
            <a:r>
              <a:rPr lang="bs-Latn-BA" sz="2000" dirty="0" smtClean="0"/>
              <a:t>Restauracija – obnavljanje starih, oštećenih fotografija</a:t>
            </a:r>
          </a:p>
          <a:p>
            <a:r>
              <a:rPr lang="bs-Latn-BA" sz="2000" dirty="0" smtClean="0"/>
              <a:t>Fotomontaža – dodavanje ili uklanjanje objekata sa slike</a:t>
            </a:r>
            <a:endParaRPr lang="bs-Latn-BA" sz="2000" dirty="0"/>
          </a:p>
        </p:txBody>
      </p:sp>
      <p:sp>
        <p:nvSpPr>
          <p:cNvPr id="3" name="Title 2"/>
          <p:cNvSpPr>
            <a:spLocks noGrp="1"/>
          </p:cNvSpPr>
          <p:nvPr>
            <p:ph type="title"/>
          </p:nvPr>
        </p:nvSpPr>
        <p:spPr/>
        <p:txBody>
          <a:bodyPr>
            <a:normAutofit/>
          </a:bodyPr>
          <a:lstStyle/>
          <a:p>
            <a:r>
              <a:rPr lang="bs-Latn-BA" sz="2800" dirty="0" smtClean="0"/>
              <a:t>Vrste korekcija digitalne slike</a:t>
            </a:r>
            <a:endParaRPr lang="bs-Latn-BA" sz="2800" dirty="0"/>
          </a:p>
        </p:txBody>
      </p:sp>
      <p:pic>
        <p:nvPicPr>
          <p:cNvPr id="4" name="Picture 3" descr="zena.jpg"/>
          <p:cNvPicPr>
            <a:picLocks noChangeAspect="1"/>
          </p:cNvPicPr>
          <p:nvPr/>
        </p:nvPicPr>
        <p:blipFill>
          <a:blip r:embed="rId2" cstate="print"/>
          <a:stretch>
            <a:fillRect/>
          </a:stretch>
        </p:blipFill>
        <p:spPr>
          <a:xfrm>
            <a:off x="899592" y="2780928"/>
            <a:ext cx="3600400" cy="2664296"/>
          </a:xfrm>
          <a:prstGeom prst="rect">
            <a:avLst/>
          </a:prstGeom>
        </p:spPr>
      </p:pic>
      <p:pic>
        <p:nvPicPr>
          <p:cNvPr id="5" name="Picture 4" descr="limun.jpg"/>
          <p:cNvPicPr>
            <a:picLocks noChangeAspect="1"/>
          </p:cNvPicPr>
          <p:nvPr/>
        </p:nvPicPr>
        <p:blipFill>
          <a:blip r:embed="rId3" cstate="print"/>
          <a:stretch>
            <a:fillRect/>
          </a:stretch>
        </p:blipFill>
        <p:spPr>
          <a:xfrm>
            <a:off x="4716016" y="2780928"/>
            <a:ext cx="3451699" cy="2664296"/>
          </a:xfrm>
          <a:prstGeom prst="rect">
            <a:avLst/>
          </a:prstGeom>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196752"/>
            <a:ext cx="8424936" cy="2664296"/>
          </a:xfrm>
        </p:spPr>
        <p:txBody>
          <a:bodyPr>
            <a:normAutofit fontScale="77500" lnSpcReduction="20000"/>
          </a:bodyPr>
          <a:lstStyle/>
          <a:p>
            <a:pPr lvl="0"/>
            <a:r>
              <a:rPr lang="bs-Latn-BA" sz="2600" b="1" dirty="0" smtClean="0"/>
              <a:t>Blur</a:t>
            </a:r>
            <a:r>
              <a:rPr lang="bs-Latn-BA" sz="2600" b="1" dirty="0" smtClean="0"/>
              <a:t>, Sharpen, Smudge </a:t>
            </a:r>
            <a:r>
              <a:rPr lang="bs-Latn-BA" sz="2600" dirty="0" smtClean="0"/>
              <a:t>– </a:t>
            </a:r>
            <a:r>
              <a:rPr lang="bs-Latn-BA" sz="2600" dirty="0" smtClean="0"/>
              <a:t>zamagljivanje</a:t>
            </a:r>
            <a:r>
              <a:rPr lang="bs-Latn-BA" sz="2600" dirty="0" smtClean="0"/>
              <a:t>, </a:t>
            </a:r>
            <a:r>
              <a:rPr lang="bs-Latn-BA" sz="2600" dirty="0" smtClean="0"/>
              <a:t>izoštravanje, razmazivanje </a:t>
            </a:r>
            <a:r>
              <a:rPr lang="bs-Latn-BA" sz="2600" dirty="0" smtClean="0"/>
              <a:t>(uklanjanje mrlja sa slike</a:t>
            </a:r>
            <a:r>
              <a:rPr lang="bs-Latn-BA" sz="2600" dirty="0" smtClean="0"/>
              <a:t>)</a:t>
            </a:r>
          </a:p>
          <a:p>
            <a:pPr lvl="0">
              <a:buNone/>
            </a:pPr>
            <a:r>
              <a:rPr lang="bs-Latn-BA" sz="2600" dirty="0" smtClean="0"/>
              <a:t> </a:t>
            </a:r>
          </a:p>
          <a:p>
            <a:pPr lvl="0"/>
            <a:r>
              <a:rPr lang="bs-Latn-BA" sz="2600" b="1" dirty="0" smtClean="0"/>
              <a:t>Dodge</a:t>
            </a:r>
            <a:r>
              <a:rPr lang="bs-Latn-BA" sz="2600" b="1" dirty="0" smtClean="0"/>
              <a:t>, Burn, Sponge </a:t>
            </a:r>
            <a:r>
              <a:rPr lang="bs-Latn-BA" sz="2600" dirty="0" smtClean="0"/>
              <a:t>– osvjetljava, zatamnjuje, te pojačava ili smanjuje zasićenost dijelova slike </a:t>
            </a:r>
            <a:endParaRPr lang="bs-Latn-BA" sz="2600" dirty="0" smtClean="0"/>
          </a:p>
          <a:p>
            <a:pPr lvl="0">
              <a:buNone/>
            </a:pPr>
            <a:endParaRPr lang="bs-Latn-BA" sz="2600" dirty="0" smtClean="0"/>
          </a:p>
          <a:p>
            <a:pPr lvl="0"/>
            <a:r>
              <a:rPr lang="bs-Latn-BA" sz="2600" b="1" dirty="0" smtClean="0"/>
              <a:t>Clone Stamp, History Brush, Art History Brush </a:t>
            </a:r>
            <a:r>
              <a:rPr lang="bs-Latn-BA" sz="2600" dirty="0" smtClean="0"/>
              <a:t>– kloniranje označenih dijelova slike slike, alati sa posebnim efektima i iscrtavanjem</a:t>
            </a:r>
            <a:r>
              <a:rPr lang="bs-Latn-BA" sz="2600" dirty="0" smtClean="0"/>
              <a:t>.</a:t>
            </a:r>
          </a:p>
          <a:p>
            <a:pPr lvl="0">
              <a:buNone/>
            </a:pPr>
            <a:endParaRPr lang="bs-Latn-BA" sz="2600" dirty="0" smtClean="0"/>
          </a:p>
          <a:p>
            <a:pPr lvl="0"/>
            <a:endParaRPr lang="bs-Latn-BA" dirty="0" smtClean="0"/>
          </a:p>
        </p:txBody>
      </p:sp>
      <p:sp>
        <p:nvSpPr>
          <p:cNvPr id="3" name="Title 2"/>
          <p:cNvSpPr>
            <a:spLocks noGrp="1"/>
          </p:cNvSpPr>
          <p:nvPr>
            <p:ph type="title"/>
          </p:nvPr>
        </p:nvSpPr>
        <p:spPr>
          <a:xfrm>
            <a:off x="611560" y="404664"/>
            <a:ext cx="8229600" cy="792088"/>
          </a:xfrm>
        </p:spPr>
        <p:txBody>
          <a:bodyPr>
            <a:normAutofit/>
          </a:bodyPr>
          <a:lstStyle/>
          <a:p>
            <a:r>
              <a:rPr lang="bs-Latn-BA" sz="2800" dirty="0" smtClean="0"/>
              <a:t>Alati za retuširanje u Photoshopu</a:t>
            </a:r>
            <a:endParaRPr lang="bs-Latn-BA" sz="2800" dirty="0"/>
          </a:p>
        </p:txBody>
      </p:sp>
      <p:pic>
        <p:nvPicPr>
          <p:cNvPr id="5" name="Picture 4" descr="alatiPS.bmp"/>
          <p:cNvPicPr>
            <a:picLocks noChangeAspect="1"/>
          </p:cNvPicPr>
          <p:nvPr/>
        </p:nvPicPr>
        <p:blipFill>
          <a:blip r:embed="rId2" cstate="print"/>
          <a:stretch>
            <a:fillRect/>
          </a:stretch>
        </p:blipFill>
        <p:spPr>
          <a:xfrm>
            <a:off x="4969829" y="3645024"/>
            <a:ext cx="4066667" cy="3038095"/>
          </a:xfrm>
          <a:prstGeom prst="rect">
            <a:avLst/>
          </a:prstGeom>
        </p:spPr>
      </p:pic>
      <p:sp>
        <p:nvSpPr>
          <p:cNvPr id="7" name="TextBox 6"/>
          <p:cNvSpPr txBox="1"/>
          <p:nvPr/>
        </p:nvSpPr>
        <p:spPr>
          <a:xfrm>
            <a:off x="827584" y="3718679"/>
            <a:ext cx="4176464" cy="3416320"/>
          </a:xfrm>
          <a:prstGeom prst="rect">
            <a:avLst/>
          </a:prstGeom>
          <a:noFill/>
        </p:spPr>
        <p:txBody>
          <a:bodyPr wrap="square" rtlCol="0">
            <a:spAutoFit/>
          </a:bodyPr>
          <a:lstStyle/>
          <a:p>
            <a:pPr lvl="0"/>
            <a:r>
              <a:rPr lang="bs-Latn-BA" b="1" dirty="0" smtClean="0"/>
              <a:t>Healing </a:t>
            </a:r>
            <a:r>
              <a:rPr lang="bs-Latn-BA" b="1" dirty="0" smtClean="0"/>
              <a:t>Brush Tool, Patch Tool, Red Eye Tool </a:t>
            </a:r>
            <a:r>
              <a:rPr lang="bs-Latn-BA" dirty="0" smtClean="0"/>
              <a:t>– uklanjanje manjih nepravilnosti na slici i efekta crvenih očiju.</a:t>
            </a:r>
          </a:p>
          <a:p>
            <a:pPr lvl="0"/>
            <a:endParaRPr lang="bs-Latn-BA" dirty="0" smtClean="0"/>
          </a:p>
          <a:p>
            <a:pPr lvl="0"/>
            <a:r>
              <a:rPr lang="bs-Latn-BA" b="1" dirty="0" smtClean="0"/>
              <a:t>Auto Levels, Auto Colors, Replace Color, Variations </a:t>
            </a:r>
            <a:r>
              <a:rPr lang="bs-Latn-BA" dirty="0" smtClean="0"/>
              <a:t>– alati za tonsku i kolornu </a:t>
            </a:r>
            <a:r>
              <a:rPr lang="bs-Latn-BA" dirty="0" smtClean="0"/>
              <a:t>korekciju</a:t>
            </a:r>
          </a:p>
          <a:p>
            <a:pPr lvl="0"/>
            <a:endParaRPr lang="bs-Latn-BA" dirty="0" smtClean="0"/>
          </a:p>
          <a:p>
            <a:pPr lvl="0"/>
            <a:r>
              <a:rPr lang="bs-Latn-BA" b="1" dirty="0" smtClean="0"/>
              <a:t>Filter/Sharpen</a:t>
            </a:r>
            <a:r>
              <a:rPr lang="bs-Latn-BA" dirty="0" smtClean="0"/>
              <a:t> – izoštravanje slike pomoću filtera</a:t>
            </a:r>
          </a:p>
          <a:p>
            <a:endParaRPr lang="bs-Latn-BA"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412776"/>
            <a:ext cx="8424936" cy="5112568"/>
          </a:xfrm>
        </p:spPr>
        <p:txBody>
          <a:bodyPr>
            <a:normAutofit fontScale="70000" lnSpcReduction="20000"/>
          </a:bodyPr>
          <a:lstStyle/>
          <a:p>
            <a:pPr lvl="0"/>
            <a:r>
              <a:rPr lang="bs-Latn-BA" b="1" dirty="0" smtClean="0"/>
              <a:t>Camera Raw kao filter </a:t>
            </a:r>
            <a:r>
              <a:rPr lang="bs-Latn-BA" dirty="0" smtClean="0"/>
              <a:t>- upotreba Camera Rawa je bila otežana, pogotovo ako ste već dodali nekoliko slojeva fotografiji, a u ovoj verziji se javlja kao filter na posebnom sloju omogućavajući pristup svim uobičajenim podešavanjima: osvjetljenje, jasnoća,izoštravanje.</a:t>
            </a:r>
          </a:p>
          <a:p>
            <a:pPr lvl="0"/>
            <a:endParaRPr lang="bs-Latn-BA" dirty="0" smtClean="0"/>
          </a:p>
          <a:p>
            <a:pPr lvl="0"/>
            <a:r>
              <a:rPr lang="bs-Latn-BA" b="1" dirty="0" smtClean="0"/>
              <a:t>Shake Reduction filter </a:t>
            </a:r>
            <a:r>
              <a:rPr lang="bs-Latn-BA" dirty="0" smtClean="0"/>
              <a:t>– omogućava da uklonite zamućene dijelove fotografije nastale podrhtavanjem fotoaparata.</a:t>
            </a:r>
          </a:p>
          <a:p>
            <a:pPr lvl="0"/>
            <a:endParaRPr lang="bs-Latn-BA" dirty="0" smtClean="0"/>
          </a:p>
          <a:p>
            <a:pPr lvl="0"/>
            <a:r>
              <a:rPr lang="bs-Latn-BA" b="1" dirty="0" smtClean="0"/>
              <a:t>Smart Sharpen filter </a:t>
            </a:r>
            <a:r>
              <a:rPr lang="bs-Latn-BA" dirty="0" smtClean="0"/>
              <a:t>– koristi tehnologije </a:t>
            </a:r>
            <a:r>
              <a:rPr lang="bs-Latn-BA" dirty="0" smtClean="0"/>
              <a:t>izoštravanja </a:t>
            </a:r>
            <a:r>
              <a:rPr lang="bs-Latn-BA" dirty="0" smtClean="0"/>
              <a:t>da bi se uklonio šum sa fotografije. Smart Sharpen filter proizvodi mnogo manje šuma nego u prethodnim verzijama. </a:t>
            </a:r>
          </a:p>
          <a:p>
            <a:pPr lvl="0"/>
            <a:endParaRPr lang="bs-Latn-BA" dirty="0" smtClean="0"/>
          </a:p>
          <a:p>
            <a:pPr lvl="0"/>
            <a:r>
              <a:rPr lang="bs-Latn-BA" b="1" dirty="0" smtClean="0"/>
              <a:t>Liquify filter - </a:t>
            </a:r>
            <a:r>
              <a:rPr lang="bs-Latn-BA" dirty="0" smtClean="0"/>
              <a:t>funkcioniše i na Smart objektima, ima novu četkicu za omekšavanje koja vam pomaže da smanjite vještački izgled ivica. U prethodnim verzijama na takve objekte se nisu mogli primjenjivati filteri.</a:t>
            </a:r>
          </a:p>
          <a:p>
            <a:pPr lvl="0"/>
            <a:endParaRPr lang="bs-Latn-BA" b="1" dirty="0" smtClean="0"/>
          </a:p>
          <a:p>
            <a:pPr lvl="0"/>
            <a:r>
              <a:rPr lang="bs-Latn-BA" b="1" dirty="0" smtClean="0"/>
              <a:t>Filter - Lens Correction </a:t>
            </a:r>
            <a:r>
              <a:rPr lang="bs-Latn-BA" dirty="0" smtClean="0"/>
              <a:t>– uz minimalan gubitak kvaliteta slike, ispravlja izobličenja fotografija nastala prilikom prelamanja svjetlosti kroz staklo objektiva fotoaparata. </a:t>
            </a:r>
          </a:p>
          <a:p>
            <a:endParaRPr lang="bs-Latn-BA" dirty="0"/>
          </a:p>
        </p:txBody>
      </p:sp>
      <p:sp>
        <p:nvSpPr>
          <p:cNvPr id="4" name="Title 3"/>
          <p:cNvSpPr>
            <a:spLocks noGrp="1"/>
          </p:cNvSpPr>
          <p:nvPr>
            <p:ph type="title"/>
          </p:nvPr>
        </p:nvSpPr>
        <p:spPr/>
        <p:txBody>
          <a:bodyPr>
            <a:normAutofit/>
          </a:bodyPr>
          <a:lstStyle/>
          <a:p>
            <a:r>
              <a:rPr lang="bs-Latn-BA" sz="2800" dirty="0" smtClean="0"/>
              <a:t>Najbolje funkcije Photoshopa CC</a:t>
            </a:r>
            <a:endParaRPr lang="bs-Latn-BA"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124744"/>
            <a:ext cx="8640960" cy="1944216"/>
          </a:xfrm>
        </p:spPr>
        <p:txBody>
          <a:bodyPr>
            <a:normAutofit fontScale="85000" lnSpcReduction="20000"/>
          </a:bodyPr>
          <a:lstStyle/>
          <a:p>
            <a:r>
              <a:rPr lang="bs-Latn-BA" sz="2200" b="1" dirty="0" smtClean="0"/>
              <a:t>Corel PaintShop Pro X7 </a:t>
            </a:r>
            <a:r>
              <a:rPr lang="bs-Latn-BA" sz="2200" dirty="0" smtClean="0"/>
              <a:t>– </a:t>
            </a:r>
            <a:r>
              <a:rPr lang="bs-Latn-BA" sz="2200" dirty="0" smtClean="0"/>
              <a:t>unaprijeđen </a:t>
            </a:r>
            <a:r>
              <a:rPr lang="bs-Latn-BA" sz="2200" dirty="0" smtClean="0"/>
              <a:t>interfejs, </a:t>
            </a:r>
            <a:r>
              <a:rPr lang="bs-Latn-BA" sz="2200" dirty="0" smtClean="0"/>
              <a:t>alati </a:t>
            </a:r>
            <a:r>
              <a:rPr lang="bs-Latn-BA" sz="2200" dirty="0" smtClean="0"/>
              <a:t>za retuširanje, </a:t>
            </a:r>
            <a:r>
              <a:rPr lang="bs-Latn-BA" sz="2200" dirty="0" smtClean="0"/>
              <a:t>četkice(Paint </a:t>
            </a:r>
            <a:r>
              <a:rPr lang="bs-Latn-BA" sz="2200" dirty="0" smtClean="0"/>
              <a:t>Brush, </a:t>
            </a:r>
            <a:r>
              <a:rPr lang="bs-Latn-BA" sz="2200" dirty="0" smtClean="0"/>
              <a:t>Airbrush). </a:t>
            </a:r>
          </a:p>
          <a:p>
            <a:r>
              <a:rPr lang="bs-Latn-BA" sz="2200" dirty="0" smtClean="0"/>
              <a:t>Nova opcija</a:t>
            </a:r>
            <a:r>
              <a:rPr lang="bs-Latn-BA" sz="2200" dirty="0" smtClean="0"/>
              <a:t> </a:t>
            </a:r>
            <a:r>
              <a:rPr lang="bs-Latn-BA" sz="2200" dirty="0" smtClean="0"/>
              <a:t>koja omogućava uklanjanje neželjenih objekata sa slike</a:t>
            </a:r>
            <a:r>
              <a:rPr lang="bs-Latn-BA" sz="2200" dirty="0" smtClean="0"/>
              <a:t>, na taj našin </a:t>
            </a:r>
            <a:r>
              <a:rPr lang="bs-Latn-BA" sz="2200" dirty="0" smtClean="0"/>
              <a:t>da softver automatski popunjava prazninu, tako da na kraju izgleda kao da na tom mjestu nikada nije postojao sporni objekat. </a:t>
            </a:r>
            <a:endParaRPr lang="bs-Latn-BA" sz="2200" dirty="0" smtClean="0"/>
          </a:p>
          <a:p>
            <a:r>
              <a:rPr lang="bs-Latn-BA" sz="2200" dirty="0" smtClean="0"/>
              <a:t>R</a:t>
            </a:r>
            <a:r>
              <a:rPr lang="bs-Latn-BA" sz="2200" dirty="0" smtClean="0"/>
              <a:t>azni alati za </a:t>
            </a:r>
            <a:r>
              <a:rPr lang="bs-Latn-BA" sz="2200" dirty="0" smtClean="0"/>
              <a:t>izradu profesionalnog  dizajna, ilustracija i web grafike, uređivanje fotografije ili kreiranje web stranice.</a:t>
            </a:r>
          </a:p>
          <a:p>
            <a:endParaRPr lang="bs-Latn-BA" dirty="0"/>
          </a:p>
        </p:txBody>
      </p:sp>
      <p:sp>
        <p:nvSpPr>
          <p:cNvPr id="3" name="Title 2"/>
          <p:cNvSpPr>
            <a:spLocks noGrp="1"/>
          </p:cNvSpPr>
          <p:nvPr>
            <p:ph type="title"/>
          </p:nvPr>
        </p:nvSpPr>
        <p:spPr/>
        <p:txBody>
          <a:bodyPr>
            <a:normAutofit/>
          </a:bodyPr>
          <a:lstStyle/>
          <a:p>
            <a:r>
              <a:rPr lang="bs-Latn-BA" sz="2800" dirty="0" smtClean="0"/>
              <a:t>Programi za obradu slika</a:t>
            </a:r>
            <a:endParaRPr lang="bs-Latn-BA" sz="2800" dirty="0"/>
          </a:p>
        </p:txBody>
      </p:sp>
      <p:pic>
        <p:nvPicPr>
          <p:cNvPr id="4" name="Picture 3" descr="Corel PaintShop Pro.jpg"/>
          <p:cNvPicPr>
            <a:picLocks noChangeAspect="1"/>
          </p:cNvPicPr>
          <p:nvPr/>
        </p:nvPicPr>
        <p:blipFill>
          <a:blip r:embed="rId2" cstate="print"/>
          <a:stretch>
            <a:fillRect/>
          </a:stretch>
        </p:blipFill>
        <p:spPr>
          <a:xfrm>
            <a:off x="611560" y="2924944"/>
            <a:ext cx="7992888" cy="3744416"/>
          </a:xfrm>
          <a:prstGeom prst="rect">
            <a:avLst/>
          </a:prstGeom>
        </p:spPr>
      </p:pic>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124744"/>
            <a:ext cx="8424936" cy="1512168"/>
          </a:xfrm>
        </p:spPr>
        <p:txBody>
          <a:bodyPr>
            <a:normAutofit fontScale="55000" lnSpcReduction="20000"/>
          </a:bodyPr>
          <a:lstStyle/>
          <a:p>
            <a:r>
              <a:rPr lang="bs-Latn-BA" b="1" dirty="0" smtClean="0"/>
              <a:t>Photoscape 3.7 </a:t>
            </a:r>
            <a:r>
              <a:rPr lang="bs-Latn-BA" i="1" dirty="0" smtClean="0"/>
              <a:t> - </a:t>
            </a:r>
            <a:r>
              <a:rPr lang="bs-Latn-BA" dirty="0" smtClean="0"/>
              <a:t>besplatan program</a:t>
            </a:r>
          </a:p>
          <a:p>
            <a:r>
              <a:rPr lang="bs-Latn-BA" dirty="0" smtClean="0"/>
              <a:t>Preglednik slika, alati za rezanje, uređivanje svjetlosti i izoštravanje. </a:t>
            </a:r>
          </a:p>
          <a:p>
            <a:r>
              <a:rPr lang="bs-Latn-BA" dirty="0" smtClean="0"/>
              <a:t>Glavna osobina: podrška za RAW format, i druge formate, JPG, PNG, do animiranih GIF-ova. </a:t>
            </a:r>
          </a:p>
          <a:p>
            <a:r>
              <a:rPr lang="bs-Latn-BA" dirty="0" smtClean="0"/>
              <a:t>Značajan alat za retuširanje je red – eye removal, sadrži razne filtere, kloniranje, četkicu za efekte</a:t>
            </a:r>
          </a:p>
          <a:p>
            <a:r>
              <a:rPr lang="bs-Latn-BA" dirty="0" smtClean="0"/>
              <a:t>Batch Editor za grupno emitovanje slika.</a:t>
            </a:r>
          </a:p>
        </p:txBody>
      </p:sp>
      <p:sp>
        <p:nvSpPr>
          <p:cNvPr id="3" name="Title 2"/>
          <p:cNvSpPr>
            <a:spLocks noGrp="1"/>
          </p:cNvSpPr>
          <p:nvPr>
            <p:ph type="title"/>
          </p:nvPr>
        </p:nvSpPr>
        <p:spPr/>
        <p:txBody>
          <a:bodyPr>
            <a:normAutofit/>
          </a:bodyPr>
          <a:lstStyle/>
          <a:p>
            <a:r>
              <a:rPr lang="bs-Latn-BA" sz="2800" dirty="0" smtClean="0"/>
              <a:t>Programi za obradu slika</a:t>
            </a:r>
            <a:endParaRPr lang="bs-Latn-BA" sz="2800" dirty="0"/>
          </a:p>
        </p:txBody>
      </p:sp>
      <p:pic>
        <p:nvPicPr>
          <p:cNvPr id="8" name="Picture 7" descr="Photoscapenovooo.bmp"/>
          <p:cNvPicPr>
            <a:picLocks noChangeAspect="1"/>
          </p:cNvPicPr>
          <p:nvPr/>
        </p:nvPicPr>
        <p:blipFill>
          <a:blip r:embed="rId2" cstate="print"/>
          <a:stretch>
            <a:fillRect/>
          </a:stretch>
        </p:blipFill>
        <p:spPr>
          <a:xfrm>
            <a:off x="1043608" y="2474328"/>
            <a:ext cx="7093296" cy="4383672"/>
          </a:xfrm>
          <a:prstGeom prst="rect">
            <a:avLst/>
          </a:prstGeom>
        </p:spPr>
      </p:pic>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196752"/>
            <a:ext cx="8373616" cy="1080120"/>
          </a:xfrm>
        </p:spPr>
        <p:txBody>
          <a:bodyPr>
            <a:normAutofit fontScale="92500" lnSpcReduction="20000"/>
          </a:bodyPr>
          <a:lstStyle/>
          <a:p>
            <a:r>
              <a:rPr lang="bs-Latn-BA" sz="2000" b="1" dirty="0" smtClean="0"/>
              <a:t>PhotoFiltre Studio X </a:t>
            </a:r>
            <a:r>
              <a:rPr lang="bs-Latn-BA" sz="2000" dirty="0" smtClean="0"/>
              <a:t>– alternativa za Photoshop. Korištenje programa je jednostavno, editor je pregledan. Mogu se podešavati različiti parametri: svjetlina, kontrast, zasićenje, balans boja, sjene, primjena filtera, rotiranje slike itd.</a:t>
            </a:r>
          </a:p>
          <a:p>
            <a:endParaRPr lang="bs-Latn-BA" dirty="0"/>
          </a:p>
        </p:txBody>
      </p:sp>
      <p:sp>
        <p:nvSpPr>
          <p:cNvPr id="3" name="Title 2"/>
          <p:cNvSpPr>
            <a:spLocks noGrp="1"/>
          </p:cNvSpPr>
          <p:nvPr>
            <p:ph type="title"/>
          </p:nvPr>
        </p:nvSpPr>
        <p:spPr/>
        <p:txBody>
          <a:bodyPr>
            <a:normAutofit/>
          </a:bodyPr>
          <a:lstStyle/>
          <a:p>
            <a:r>
              <a:rPr lang="bs-Latn-BA" sz="2800" dirty="0" smtClean="0"/>
              <a:t>Programi za obradu slika</a:t>
            </a:r>
            <a:endParaRPr lang="bs-Latn-BA" sz="2800" dirty="0"/>
          </a:p>
        </p:txBody>
      </p:sp>
      <p:pic>
        <p:nvPicPr>
          <p:cNvPr id="4" name="Picture 3" descr="PhotoFiltre-Studio-X.jpg"/>
          <p:cNvPicPr>
            <a:picLocks noChangeAspect="1"/>
          </p:cNvPicPr>
          <p:nvPr/>
        </p:nvPicPr>
        <p:blipFill>
          <a:blip r:embed="rId2" cstate="print"/>
          <a:stretch>
            <a:fillRect/>
          </a:stretch>
        </p:blipFill>
        <p:spPr>
          <a:xfrm>
            <a:off x="1691680" y="2246012"/>
            <a:ext cx="6480720" cy="4567364"/>
          </a:xfrm>
          <a:prstGeom prst="rect">
            <a:avLst/>
          </a:prstGeom>
        </p:spPr>
      </p:pic>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96752"/>
            <a:ext cx="8712968" cy="1224136"/>
          </a:xfrm>
        </p:spPr>
        <p:txBody>
          <a:bodyPr>
            <a:normAutofit/>
          </a:bodyPr>
          <a:lstStyle/>
          <a:p>
            <a:r>
              <a:rPr lang="bs-Latn-BA" sz="2000" b="1" dirty="0" smtClean="0"/>
              <a:t>Photoinstrument 7.1 - </a:t>
            </a:r>
            <a:r>
              <a:rPr lang="bs-Latn-BA" sz="2000" dirty="0" smtClean="0"/>
              <a:t>kada prvi put pokrenete program vidjet ćete video upute koje će vam pokazati kako da primjenite različite efekte na slike . Dobar je za početnike, jednostavan za upotrebu.</a:t>
            </a:r>
          </a:p>
          <a:p>
            <a:endParaRPr lang="bs-Latn-BA" dirty="0"/>
          </a:p>
        </p:txBody>
      </p:sp>
      <p:sp>
        <p:nvSpPr>
          <p:cNvPr id="3" name="Title 2"/>
          <p:cNvSpPr>
            <a:spLocks noGrp="1"/>
          </p:cNvSpPr>
          <p:nvPr>
            <p:ph type="title"/>
          </p:nvPr>
        </p:nvSpPr>
        <p:spPr/>
        <p:txBody>
          <a:bodyPr>
            <a:normAutofit/>
          </a:bodyPr>
          <a:lstStyle/>
          <a:p>
            <a:r>
              <a:rPr lang="bs-Latn-BA" sz="2800" dirty="0" smtClean="0"/>
              <a:t>Programi za obradu slika</a:t>
            </a:r>
            <a:endParaRPr lang="bs-Latn-BA" sz="2800" dirty="0"/>
          </a:p>
        </p:txBody>
      </p:sp>
      <p:pic>
        <p:nvPicPr>
          <p:cNvPr id="5" name="Picture 4" descr="PhotoInstrumentalati.bmp"/>
          <p:cNvPicPr>
            <a:picLocks noChangeAspect="1"/>
          </p:cNvPicPr>
          <p:nvPr/>
        </p:nvPicPr>
        <p:blipFill>
          <a:blip r:embed="rId2" cstate="print"/>
          <a:stretch>
            <a:fillRect/>
          </a:stretch>
        </p:blipFill>
        <p:spPr>
          <a:xfrm>
            <a:off x="6876256" y="1965757"/>
            <a:ext cx="1942857" cy="4847619"/>
          </a:xfrm>
          <a:prstGeom prst="rect">
            <a:avLst/>
          </a:prstGeom>
        </p:spPr>
      </p:pic>
      <p:pic>
        <p:nvPicPr>
          <p:cNvPr id="6" name="Picture 5" descr="photoinstrument11.bmp"/>
          <p:cNvPicPr>
            <a:picLocks noChangeAspect="1"/>
          </p:cNvPicPr>
          <p:nvPr/>
        </p:nvPicPr>
        <p:blipFill>
          <a:blip r:embed="rId3" cstate="print"/>
          <a:stretch>
            <a:fillRect/>
          </a:stretch>
        </p:blipFill>
        <p:spPr>
          <a:xfrm>
            <a:off x="1907703" y="2636912"/>
            <a:ext cx="4163791" cy="3349358"/>
          </a:xfrm>
          <a:prstGeom prst="rect">
            <a:avLst/>
          </a:prstGeom>
        </p:spPr>
      </p:pic>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196752"/>
            <a:ext cx="8445624" cy="1224136"/>
          </a:xfrm>
        </p:spPr>
        <p:txBody>
          <a:bodyPr>
            <a:normAutofit lnSpcReduction="10000"/>
          </a:bodyPr>
          <a:lstStyle/>
          <a:p>
            <a:r>
              <a:rPr lang="bs-Latn-BA" sz="2000" b="1" dirty="0" smtClean="0"/>
              <a:t>Hornil StylePix </a:t>
            </a:r>
            <a:r>
              <a:rPr lang="bs-Latn-BA" sz="2000" dirty="0" smtClean="0"/>
              <a:t>– donosi veliki broj alata, njegova prednost u odnosu na slične aplikacije je ta što radi veoma brzo i ne usporava cijeli sistem. Nekoliko naprednih alata je stavljeno u zasebnu traku, koji su dostupni tokom cijelog procesa uređivanja digitalne slike.</a:t>
            </a:r>
          </a:p>
          <a:p>
            <a:endParaRPr lang="bs-Latn-BA" dirty="0"/>
          </a:p>
        </p:txBody>
      </p:sp>
      <p:sp>
        <p:nvSpPr>
          <p:cNvPr id="3" name="Title 2"/>
          <p:cNvSpPr>
            <a:spLocks noGrp="1"/>
          </p:cNvSpPr>
          <p:nvPr>
            <p:ph type="title"/>
          </p:nvPr>
        </p:nvSpPr>
        <p:spPr/>
        <p:txBody>
          <a:bodyPr>
            <a:normAutofit/>
          </a:bodyPr>
          <a:lstStyle/>
          <a:p>
            <a:r>
              <a:rPr lang="bs-Latn-BA" sz="2800" dirty="0" smtClean="0"/>
              <a:t>Programi za obradu slika</a:t>
            </a:r>
            <a:endParaRPr lang="bs-Latn-BA" sz="2800" dirty="0">
              <a:effectLst>
                <a:outerShdw blurRad="38100" dist="38100" dir="2700000" algn="tl">
                  <a:srgbClr val="000000">
                    <a:alpha val="43137"/>
                  </a:srgbClr>
                </a:outerShdw>
              </a:effectLst>
            </a:endParaRPr>
          </a:p>
        </p:txBody>
      </p:sp>
      <p:pic>
        <p:nvPicPr>
          <p:cNvPr id="6" name="Picture 5" descr="stylepix1.jpg"/>
          <p:cNvPicPr>
            <a:picLocks noChangeAspect="1"/>
          </p:cNvPicPr>
          <p:nvPr/>
        </p:nvPicPr>
        <p:blipFill>
          <a:blip r:embed="rId2" cstate="print"/>
          <a:stretch>
            <a:fillRect/>
          </a:stretch>
        </p:blipFill>
        <p:spPr>
          <a:xfrm>
            <a:off x="1043607" y="2420887"/>
            <a:ext cx="7503405" cy="4392489"/>
          </a:xfrm>
          <a:prstGeom prst="rect">
            <a:avLst/>
          </a:prstGeom>
        </p:spPr>
      </p:pic>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24744"/>
            <a:ext cx="8229600" cy="1659640"/>
          </a:xfrm>
        </p:spPr>
        <p:txBody>
          <a:bodyPr>
            <a:normAutofit lnSpcReduction="10000"/>
          </a:bodyPr>
          <a:lstStyle/>
          <a:p>
            <a:r>
              <a:rPr lang="bs-Latn-BA" sz="2000" dirty="0" smtClean="0"/>
              <a:t>Tazz je jedan od online programa za obradu slike. </a:t>
            </a:r>
          </a:p>
          <a:p>
            <a:r>
              <a:rPr lang="bs-Latn-BA" sz="2000" dirty="0" smtClean="0"/>
              <a:t>Sve što je potrebno je da izvršite upload vaše slike i uradite željene promjene. Možete mijenjati frizuru, boju kose, te koristiti šminku najboljih brandova. Ovaj program je zanimljiv, jednostavan za korištenje, te daje realistične prikaze slika. </a:t>
            </a:r>
          </a:p>
          <a:p>
            <a:endParaRPr lang="bs-Latn-BA" dirty="0"/>
          </a:p>
        </p:txBody>
      </p:sp>
      <p:sp>
        <p:nvSpPr>
          <p:cNvPr id="3" name="Title 2"/>
          <p:cNvSpPr>
            <a:spLocks noGrp="1"/>
          </p:cNvSpPr>
          <p:nvPr>
            <p:ph type="title"/>
          </p:nvPr>
        </p:nvSpPr>
        <p:spPr/>
        <p:txBody>
          <a:bodyPr>
            <a:normAutofit/>
          </a:bodyPr>
          <a:lstStyle/>
          <a:p>
            <a:r>
              <a:rPr lang="bs-Latn-BA" sz="2400" dirty="0" smtClean="0"/>
              <a:t>Retuširanje portreta pomoću Tazz online programa</a:t>
            </a:r>
            <a:endParaRPr lang="bs-Latn-BA" sz="2400" dirty="0"/>
          </a:p>
        </p:txBody>
      </p:sp>
      <p:pic>
        <p:nvPicPr>
          <p:cNvPr id="4" name="Picture 3" descr="Tazz4.bmp"/>
          <p:cNvPicPr>
            <a:picLocks noChangeAspect="1"/>
          </p:cNvPicPr>
          <p:nvPr/>
        </p:nvPicPr>
        <p:blipFill>
          <a:blip r:embed="rId2" cstate="print"/>
          <a:stretch>
            <a:fillRect/>
          </a:stretch>
        </p:blipFill>
        <p:spPr>
          <a:xfrm>
            <a:off x="899592" y="2612303"/>
            <a:ext cx="7488832" cy="4245697"/>
          </a:xfrm>
          <a:prstGeom prst="rect">
            <a:avLst/>
          </a:prstGeom>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4725144"/>
            <a:ext cx="2808312" cy="2132856"/>
          </a:xfrm>
        </p:spPr>
        <p:txBody>
          <a:bodyPr>
            <a:normAutofit fontScale="40000" lnSpcReduction="20000"/>
          </a:bodyPr>
          <a:lstStyle/>
          <a:p>
            <a:pPr lvl="0"/>
            <a:r>
              <a:rPr lang="bs-Latn-BA" dirty="0" smtClean="0"/>
              <a:t>Odabir odgovarujuće nijanse pudera</a:t>
            </a:r>
          </a:p>
          <a:p>
            <a:pPr lvl="0"/>
            <a:r>
              <a:rPr lang="bs-Latn-BA" dirty="0" smtClean="0"/>
              <a:t>Upotreba korektora</a:t>
            </a:r>
          </a:p>
          <a:p>
            <a:pPr lvl="0"/>
            <a:r>
              <a:rPr lang="bs-Latn-BA" dirty="0" smtClean="0"/>
              <a:t>Nanošenje rumenila na lice</a:t>
            </a:r>
          </a:p>
          <a:p>
            <a:pPr lvl="0"/>
            <a:r>
              <a:rPr lang="bs-Latn-BA" dirty="0" smtClean="0"/>
              <a:t>Nanošenje sjene na oči</a:t>
            </a:r>
          </a:p>
          <a:p>
            <a:pPr lvl="0"/>
            <a:r>
              <a:rPr lang="bs-Latn-BA" dirty="0" smtClean="0"/>
              <a:t>Olovka za oči</a:t>
            </a:r>
          </a:p>
          <a:p>
            <a:pPr lvl="0"/>
            <a:r>
              <a:rPr lang="bs-Latn-BA" dirty="0" smtClean="0"/>
              <a:t>Maskara</a:t>
            </a:r>
          </a:p>
          <a:p>
            <a:pPr lvl="0"/>
            <a:r>
              <a:rPr lang="bs-Latn-BA" dirty="0" smtClean="0"/>
              <a:t>Ruž za usne</a:t>
            </a:r>
          </a:p>
          <a:p>
            <a:pPr lvl="0"/>
            <a:r>
              <a:rPr lang="bs-Latn-BA" dirty="0" smtClean="0"/>
              <a:t>Olovka za usne</a:t>
            </a:r>
          </a:p>
          <a:p>
            <a:pPr lvl="0"/>
            <a:r>
              <a:rPr lang="bs-Latn-BA" dirty="0" smtClean="0"/>
              <a:t>Naglašavanje usana</a:t>
            </a:r>
          </a:p>
          <a:p>
            <a:pPr lvl="0"/>
            <a:r>
              <a:rPr lang="bs-Latn-BA" dirty="0" smtClean="0"/>
              <a:t>Frizura</a:t>
            </a:r>
          </a:p>
          <a:p>
            <a:endParaRPr lang="bs-Latn-BA" dirty="0"/>
          </a:p>
        </p:txBody>
      </p:sp>
      <p:sp>
        <p:nvSpPr>
          <p:cNvPr id="3" name="Title 2"/>
          <p:cNvSpPr>
            <a:spLocks noGrp="1"/>
          </p:cNvSpPr>
          <p:nvPr>
            <p:ph type="title"/>
          </p:nvPr>
        </p:nvSpPr>
        <p:spPr/>
        <p:txBody>
          <a:bodyPr>
            <a:normAutofit/>
          </a:bodyPr>
          <a:lstStyle/>
          <a:p>
            <a:r>
              <a:rPr lang="bs-Latn-BA" sz="2400" dirty="0" smtClean="0"/>
              <a:t>Retuširanje portreta pomoću Tazz online programa</a:t>
            </a:r>
            <a:endParaRPr lang="bs-Latn-BA" sz="2400" dirty="0"/>
          </a:p>
        </p:txBody>
      </p:sp>
      <p:pic>
        <p:nvPicPr>
          <p:cNvPr id="4" name="Picture 3" descr="makeup.bmp"/>
          <p:cNvPicPr>
            <a:picLocks noChangeAspect="1"/>
          </p:cNvPicPr>
          <p:nvPr/>
        </p:nvPicPr>
        <p:blipFill>
          <a:blip r:embed="rId2" cstate="print"/>
          <a:stretch>
            <a:fillRect/>
          </a:stretch>
        </p:blipFill>
        <p:spPr>
          <a:xfrm>
            <a:off x="467544" y="1052736"/>
            <a:ext cx="8463198" cy="5805264"/>
          </a:xfrm>
          <a:prstGeom prst="rect">
            <a:avLst/>
          </a:prstGeom>
        </p:spPr>
      </p:pic>
      <p:sp>
        <p:nvSpPr>
          <p:cNvPr id="5" name="Content Placeholder 1"/>
          <p:cNvSpPr>
            <a:spLocks noGrp="1"/>
          </p:cNvSpPr>
          <p:nvPr/>
        </p:nvSpPr>
        <p:spPr>
          <a:xfrm>
            <a:off x="395536" y="4896544"/>
            <a:ext cx="2808312" cy="2132856"/>
          </a:xfrm>
          <a:prstGeom prst="rect">
            <a:avLst/>
          </a:prstGeom>
        </p:spPr>
        <p:txBody>
          <a:bodyPr vert="horz">
            <a:normAutofit fontScale="40000" lnSpcReduction="2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lvl="0"/>
            <a:r>
              <a:rPr lang="bs-Latn-BA" dirty="0" smtClean="0"/>
              <a:t>Odabir odgovarujuće nijanse pudera</a:t>
            </a:r>
          </a:p>
          <a:p>
            <a:pPr lvl="0"/>
            <a:r>
              <a:rPr lang="bs-Latn-BA" dirty="0" smtClean="0"/>
              <a:t>Upotreba korektora</a:t>
            </a:r>
          </a:p>
          <a:p>
            <a:pPr lvl="0"/>
            <a:r>
              <a:rPr lang="bs-Latn-BA" dirty="0" smtClean="0"/>
              <a:t>Nanošenje rumenila na lice</a:t>
            </a:r>
          </a:p>
          <a:p>
            <a:pPr lvl="0"/>
            <a:r>
              <a:rPr lang="bs-Latn-BA" dirty="0" smtClean="0"/>
              <a:t>Nanošenje sjene na oči</a:t>
            </a:r>
          </a:p>
          <a:p>
            <a:pPr lvl="0"/>
            <a:r>
              <a:rPr lang="bs-Latn-BA" dirty="0" smtClean="0"/>
              <a:t>Olovka za oči</a:t>
            </a:r>
          </a:p>
          <a:p>
            <a:pPr lvl="0"/>
            <a:r>
              <a:rPr lang="bs-Latn-BA" dirty="0" smtClean="0"/>
              <a:t>Maskara</a:t>
            </a:r>
          </a:p>
          <a:p>
            <a:pPr lvl="0"/>
            <a:r>
              <a:rPr lang="bs-Latn-BA" dirty="0" smtClean="0"/>
              <a:t>Ruž za usne</a:t>
            </a:r>
          </a:p>
          <a:p>
            <a:pPr lvl="0"/>
            <a:r>
              <a:rPr lang="bs-Latn-BA" dirty="0" smtClean="0"/>
              <a:t>Olovka za usne</a:t>
            </a:r>
          </a:p>
          <a:p>
            <a:pPr lvl="0"/>
            <a:r>
              <a:rPr lang="bs-Latn-BA" dirty="0" smtClean="0"/>
              <a:t>Naglašavanje usana</a:t>
            </a:r>
          </a:p>
          <a:p>
            <a:pPr lvl="0"/>
            <a:r>
              <a:rPr lang="bs-Latn-BA" dirty="0" smtClean="0"/>
              <a:t>Frizura</a:t>
            </a:r>
          </a:p>
          <a:p>
            <a:endParaRPr lang="bs-Latn-BA"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bs-Latn-BA" sz="2400" dirty="0" smtClean="0"/>
              <a:t>Retuširanje portreta pomoću Tazz online programa</a:t>
            </a:r>
            <a:endParaRPr lang="bs-Latn-BA" sz="2400" dirty="0"/>
          </a:p>
        </p:txBody>
      </p:sp>
      <p:pic>
        <p:nvPicPr>
          <p:cNvPr id="4" name="Picture 3" descr="Tazz3.bmp"/>
          <p:cNvPicPr>
            <a:picLocks noChangeAspect="1"/>
          </p:cNvPicPr>
          <p:nvPr/>
        </p:nvPicPr>
        <p:blipFill>
          <a:blip r:embed="rId2" cstate="print"/>
          <a:stretch>
            <a:fillRect/>
          </a:stretch>
        </p:blipFill>
        <p:spPr>
          <a:xfrm>
            <a:off x="251520" y="1268760"/>
            <a:ext cx="8640960" cy="5223784"/>
          </a:xfrm>
          <a:prstGeom prst="rect">
            <a:avLst/>
          </a:prstGeom>
        </p:spPr>
      </p:pic>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bs-Latn-BA" sz="2400" dirty="0" smtClean="0"/>
              <a:t>Retuširanje portreta pomoću Tazz online programa</a:t>
            </a:r>
            <a:endParaRPr lang="bs-Latn-BA" sz="2400" dirty="0"/>
          </a:p>
        </p:txBody>
      </p:sp>
      <p:pic>
        <p:nvPicPr>
          <p:cNvPr id="4" name="Picture 3" descr="Tazz2.bmp"/>
          <p:cNvPicPr>
            <a:picLocks noChangeAspect="1"/>
          </p:cNvPicPr>
          <p:nvPr/>
        </p:nvPicPr>
        <p:blipFill>
          <a:blip r:embed="rId2" cstate="print"/>
          <a:stretch>
            <a:fillRect/>
          </a:stretch>
        </p:blipFill>
        <p:spPr>
          <a:xfrm>
            <a:off x="323528" y="1412776"/>
            <a:ext cx="8523810" cy="4780953"/>
          </a:xfrm>
          <a:prstGeom prst="rect">
            <a:avLst/>
          </a:prstGeom>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40768"/>
            <a:ext cx="3826768" cy="5184576"/>
          </a:xfrm>
        </p:spPr>
        <p:txBody>
          <a:bodyPr>
            <a:normAutofit/>
          </a:bodyPr>
          <a:lstStyle/>
          <a:p>
            <a:pPr lvl="0"/>
            <a:r>
              <a:rPr lang="bs-Latn-BA" sz="1800" b="1" dirty="0" smtClean="0"/>
              <a:t>Tehnike omekšavanja kože </a:t>
            </a:r>
            <a:r>
              <a:rPr lang="bs-Latn-BA" sz="1800" dirty="0" smtClean="0"/>
              <a:t>– retušeri najviše vremena provode kako bi lice učinili savršenim. Ključ je očistiti kožu bez da ona izgleda mutno ili plastično. Za Lightroom i Camera Raw korisnike, </a:t>
            </a:r>
            <a:r>
              <a:rPr lang="bs-Latn-BA" sz="1800" dirty="0" smtClean="0"/>
              <a:t>preporučuje se opcija </a:t>
            </a:r>
            <a:r>
              <a:rPr lang="bs-Latn-BA" sz="1800" dirty="0" smtClean="0"/>
              <a:t>Adjustment </a:t>
            </a:r>
            <a:r>
              <a:rPr lang="bs-Latn-BA" sz="1800" dirty="0" smtClean="0"/>
              <a:t>Brush.</a:t>
            </a:r>
          </a:p>
          <a:p>
            <a:pPr lvl="0">
              <a:buNone/>
            </a:pPr>
            <a:endParaRPr lang="bs-Latn-BA" sz="1800" dirty="0" smtClean="0"/>
          </a:p>
          <a:p>
            <a:r>
              <a:rPr lang="bs-Latn-BA" sz="1800" b="1" dirty="0" smtClean="0"/>
              <a:t>Uklanjanje mrlja i tačkica s lica </a:t>
            </a:r>
            <a:r>
              <a:rPr lang="bs-Latn-BA" sz="1800" dirty="0" smtClean="0"/>
              <a:t>– kada je u pitanju uklanjanje mrlja, 4 alata su bitna: The Spot Healing Brush, Healnig Brush, Patch and Clone Stamp tools. </a:t>
            </a:r>
            <a:endParaRPr lang="bs-Latn-BA" sz="1800" dirty="0" smtClean="0"/>
          </a:p>
          <a:p>
            <a:endParaRPr lang="bs-Latn-BA" sz="1800" dirty="0"/>
          </a:p>
        </p:txBody>
      </p:sp>
      <p:sp>
        <p:nvSpPr>
          <p:cNvPr id="3" name="Title 2"/>
          <p:cNvSpPr>
            <a:spLocks noGrp="1"/>
          </p:cNvSpPr>
          <p:nvPr>
            <p:ph type="title"/>
          </p:nvPr>
        </p:nvSpPr>
        <p:spPr/>
        <p:txBody>
          <a:bodyPr>
            <a:normAutofit/>
          </a:bodyPr>
          <a:lstStyle/>
          <a:p>
            <a:r>
              <a:rPr lang="bs-Latn-BA" sz="2800" dirty="0" smtClean="0"/>
              <a:t>Savjeti i trikovi za obradu fotografije</a:t>
            </a:r>
            <a:endParaRPr lang="bs-Latn-BA" sz="2800" dirty="0"/>
          </a:p>
        </p:txBody>
      </p:sp>
      <p:pic>
        <p:nvPicPr>
          <p:cNvPr id="4" name="Picture 3" descr="1i2korak.jpg"/>
          <p:cNvPicPr>
            <a:picLocks noChangeAspect="1"/>
          </p:cNvPicPr>
          <p:nvPr/>
        </p:nvPicPr>
        <p:blipFill>
          <a:blip r:embed="rId2" cstate="print"/>
          <a:stretch>
            <a:fillRect/>
          </a:stretch>
        </p:blipFill>
        <p:spPr>
          <a:xfrm>
            <a:off x="4427984" y="1484784"/>
            <a:ext cx="4494262" cy="4420586"/>
          </a:xfrm>
          <a:prstGeom prst="rect">
            <a:avLst/>
          </a:prstGeom>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40768"/>
            <a:ext cx="8229600" cy="5112568"/>
          </a:xfrm>
        </p:spPr>
        <p:txBody>
          <a:bodyPr>
            <a:normAutofit/>
          </a:bodyPr>
          <a:lstStyle/>
          <a:p>
            <a:pPr lvl="0"/>
            <a:r>
              <a:rPr lang="bs-Latn-BA" sz="1800" b="1" dirty="0" smtClean="0"/>
              <a:t>Povećajte oči</a:t>
            </a:r>
            <a:r>
              <a:rPr lang="bs-Latn-BA" sz="1800" dirty="0" smtClean="0"/>
              <a:t> </a:t>
            </a:r>
            <a:r>
              <a:rPr lang="bs-Latn-BA" sz="1800" dirty="0" smtClean="0"/>
              <a:t>– Za </a:t>
            </a:r>
            <a:r>
              <a:rPr lang="bs-Latn-BA" sz="1800" dirty="0" smtClean="0"/>
              <a:t>prodorno lijepe oči, preporuka je da se koristi </a:t>
            </a:r>
            <a:r>
              <a:rPr lang="bs-Latn-BA" sz="1800" i="1" dirty="0" smtClean="0"/>
              <a:t>Adjustment Brush </a:t>
            </a:r>
            <a:r>
              <a:rPr lang="bs-Latn-BA" sz="1800" dirty="0" smtClean="0"/>
              <a:t>(četkica za podešavanje) sa Camera Raw plugin, a za korisnike Photooshopa CC novi Camera Raw filter je </a:t>
            </a:r>
            <a:r>
              <a:rPr lang="bs-Latn-BA" sz="1800" dirty="0" smtClean="0"/>
              <a:t>idealan. Opcije koje se podešavaju su </a:t>
            </a:r>
            <a:r>
              <a:rPr lang="bs-Latn-BA" sz="1800" i="1" dirty="0" smtClean="0"/>
              <a:t>Exposure,</a:t>
            </a:r>
            <a:r>
              <a:rPr lang="bs-Latn-BA" sz="1800" dirty="0" smtClean="0"/>
              <a:t> </a:t>
            </a:r>
            <a:r>
              <a:rPr lang="bs-Latn-BA" sz="1800" i="1" dirty="0" smtClean="0"/>
              <a:t>Saturation</a:t>
            </a:r>
            <a:r>
              <a:rPr lang="bs-Latn-BA" sz="1800" dirty="0" smtClean="0"/>
              <a:t>/zasićenje i </a:t>
            </a:r>
            <a:r>
              <a:rPr lang="bs-Latn-BA" sz="1800" i="1" dirty="0" smtClean="0"/>
              <a:t>Clarity</a:t>
            </a:r>
            <a:r>
              <a:rPr lang="bs-Latn-BA" sz="1800" dirty="0" smtClean="0"/>
              <a:t>/jasnoća.</a:t>
            </a:r>
          </a:p>
          <a:p>
            <a:pPr lvl="0">
              <a:buNone/>
            </a:pPr>
            <a:endParaRPr lang="bs-Latn-BA" sz="1800" dirty="0" smtClean="0"/>
          </a:p>
          <a:p>
            <a:pPr lvl="0"/>
            <a:r>
              <a:rPr lang="bs-Latn-BA" sz="1800" b="1" dirty="0" smtClean="0"/>
              <a:t>Oblikovanje tijela </a:t>
            </a:r>
            <a:r>
              <a:rPr lang="bs-Latn-BA" sz="1800" dirty="0" smtClean="0"/>
              <a:t>– postoje dvije metode za oblikovanje. Prva je Liquify </a:t>
            </a:r>
            <a:r>
              <a:rPr lang="bs-Latn-BA" sz="1800" dirty="0" smtClean="0"/>
              <a:t>filter. </a:t>
            </a:r>
            <a:r>
              <a:rPr lang="bs-Latn-BA" sz="1800" i="1" dirty="0" smtClean="0"/>
              <a:t>Filter </a:t>
            </a:r>
            <a:r>
              <a:rPr lang="bs-Latn-BA" sz="1800" i="1" dirty="0" smtClean="0"/>
              <a:t>→ Liquify → Forward Wrap i Pucker </a:t>
            </a:r>
            <a:r>
              <a:rPr lang="bs-Latn-BA" sz="1800" i="1" dirty="0" smtClean="0"/>
              <a:t>Tools</a:t>
            </a:r>
            <a:r>
              <a:rPr lang="bs-Latn-BA" sz="1800" dirty="0" smtClean="0"/>
              <a:t>. Koristimo  </a:t>
            </a:r>
            <a:r>
              <a:rPr lang="bs-Latn-BA" sz="1800" i="1" dirty="0" smtClean="0"/>
              <a:t>Large Brush</a:t>
            </a:r>
            <a:r>
              <a:rPr lang="bs-Latn-BA" sz="1800" dirty="0" smtClean="0"/>
              <a:t> – velike četku koja to najbolje oblikuje. Druga metoda je da kopirate i zalijepite slična područja bilo gdje na slici</a:t>
            </a:r>
            <a:r>
              <a:rPr lang="bs-Latn-BA" sz="1800" dirty="0" smtClean="0"/>
              <a:t>.</a:t>
            </a:r>
          </a:p>
          <a:p>
            <a:endParaRPr lang="bs-Latn-BA" sz="1800" dirty="0" smtClean="0"/>
          </a:p>
          <a:p>
            <a:pPr lvl="0"/>
            <a:r>
              <a:rPr lang="bs-Latn-BA" sz="1800" dirty="0" smtClean="0"/>
              <a:t> </a:t>
            </a:r>
            <a:r>
              <a:rPr lang="bs-Latn-BA" sz="1800" b="1" dirty="0" smtClean="0"/>
              <a:t>Selektivno izoštravanje </a:t>
            </a:r>
            <a:r>
              <a:rPr lang="bs-Latn-BA" sz="1800" dirty="0" smtClean="0"/>
              <a:t>– Sharpen alat je idealan za ovo. Jednostavno kreirate novi, prazan sloj(layer), postavite Sample All Layers, a zatim detalje izoštravate, bojite</a:t>
            </a:r>
            <a:r>
              <a:rPr lang="bs-Latn-BA" sz="1800" dirty="0" smtClean="0"/>
              <a:t>.</a:t>
            </a:r>
          </a:p>
          <a:p>
            <a:pPr lvl="0"/>
            <a:endParaRPr lang="bs-Latn-BA" sz="1800" dirty="0" smtClean="0"/>
          </a:p>
          <a:p>
            <a:r>
              <a:rPr lang="bs-Latn-BA" sz="1800" dirty="0" smtClean="0"/>
              <a:t>„</a:t>
            </a:r>
            <a:r>
              <a:rPr lang="bs-Latn-BA" sz="1800" b="1" dirty="0" smtClean="0"/>
              <a:t>Popraviti žute zube“ </a:t>
            </a:r>
            <a:r>
              <a:rPr lang="bs-Latn-BA" sz="1800" dirty="0" smtClean="0"/>
              <a:t>– dodate Hue/Saturation sloj, odaberete opciju Yellows iz padajućeg izbornika boja. Smanjite zasićenost žute boje, a povećate svjetlinu</a:t>
            </a:r>
            <a:endParaRPr lang="bs-Latn-BA" sz="1800" dirty="0"/>
          </a:p>
        </p:txBody>
      </p:sp>
      <p:sp>
        <p:nvSpPr>
          <p:cNvPr id="3" name="Title 2"/>
          <p:cNvSpPr>
            <a:spLocks noGrp="1"/>
          </p:cNvSpPr>
          <p:nvPr>
            <p:ph type="title"/>
          </p:nvPr>
        </p:nvSpPr>
        <p:spPr/>
        <p:txBody>
          <a:bodyPr>
            <a:normAutofit/>
          </a:bodyPr>
          <a:lstStyle/>
          <a:p>
            <a:r>
              <a:rPr lang="bs-Latn-BA" sz="2800" dirty="0" smtClean="0"/>
              <a:t>Savjeti i trikovi za obradu fotografije</a:t>
            </a:r>
            <a:endParaRPr lang="bs-Latn-BA" sz="2800" dirty="0"/>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2708920"/>
            <a:ext cx="8229600" cy="1143000"/>
          </a:xfrm>
        </p:spPr>
        <p:txBody>
          <a:bodyPr/>
          <a:lstStyle/>
          <a:p>
            <a:pPr algn="ctr"/>
            <a:r>
              <a:rPr lang="bs-Latn-BA" dirty="0" smtClean="0"/>
              <a:t>Hvala na pažnji!</a:t>
            </a:r>
            <a:endParaRPr lang="bs-Latn-BA" dirty="0"/>
          </a:p>
        </p:txBody>
      </p:sp>
    </p:spTree>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559</TotalTime>
  <Words>1261</Words>
  <Application>Microsoft Office PowerPoint</Application>
  <PresentationFormat>On-screen Show (4:3)</PresentationFormat>
  <Paragraphs>117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Retuširanje digitalne slike</vt:lpstr>
      <vt:lpstr>Sadržaj</vt:lpstr>
      <vt:lpstr>Šta je retuširanje?</vt:lpstr>
      <vt:lpstr>Historija retuširanja</vt:lpstr>
      <vt:lpstr>Pojam digitalnog retuširanja i njegovi tipovi</vt:lpstr>
      <vt:lpstr>Vrste korekcija digitalne slike</vt:lpstr>
      <vt:lpstr>Vrste korekcija digitalne slike</vt:lpstr>
      <vt:lpstr>Vrste korekcija digitalne slike</vt:lpstr>
      <vt:lpstr>Alati za retuširanje u Photoshopu</vt:lpstr>
      <vt:lpstr>Najbolje funkcije Photoshopa CC</vt:lpstr>
      <vt:lpstr>Programi za obradu slika</vt:lpstr>
      <vt:lpstr>Programi za obradu slika</vt:lpstr>
      <vt:lpstr>Programi za obradu slika</vt:lpstr>
      <vt:lpstr>Programi za obradu slika</vt:lpstr>
      <vt:lpstr>Programi za obradu slika</vt:lpstr>
      <vt:lpstr>Retuširanje portreta pomoću Tazz online programa</vt:lpstr>
      <vt:lpstr>Retuširanje portreta pomoću Tazz online programa</vt:lpstr>
      <vt:lpstr>Retuširanje portreta pomoću Tazz online programa</vt:lpstr>
      <vt:lpstr>Retuširanje portreta pomoću Tazz online programa</vt:lpstr>
      <vt:lpstr>Savjeti i trikovi za obradu fotografije</vt:lpstr>
      <vt:lpstr>Savjeti i trikovi za obradu fotografije</vt:lpstr>
      <vt:lpstr>Hvala na pažnji!</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Retuširanje digitalne slike</dc:title>
  <dc:creator>Merhunisa Pajic</dc:creator>
  <cp:lastModifiedBy>Mirnesa Pajic</cp:lastModifiedBy>
  <cp:revision>13</cp:revision>
  <dcterms:created xsi:type="dcterms:W3CDTF">2014-12-28T22:53:32Z</dcterms:created>
  <dcterms:modified xsi:type="dcterms:W3CDTF">2015-01-20T15:55:57Z</dcterms:modified>
</cp:coreProperties>
</file>